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1" r:id="rId3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B74"/>
    <a:srgbClr val="2A5989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6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984808"/>
            <a:ext cx="9144000" cy="1811411"/>
          </a:xfrm>
        </p:spPr>
        <p:txBody>
          <a:bodyPr anchor="b"/>
          <a:lstStyle>
            <a:lvl1pPr algn="ctr">
              <a:defRPr sz="6000">
                <a:solidFill>
                  <a:srgbClr val="2A5989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5183386"/>
            <a:ext cx="9144000" cy="446649"/>
          </a:xfrm>
        </p:spPr>
        <p:txBody>
          <a:bodyPr/>
          <a:lstStyle>
            <a:lvl1pPr marL="0" indent="0" algn="ctr">
              <a:buNone/>
              <a:defRPr sz="2400">
                <a:latin typeface="DFKai-SB" panose="03000509000000000000" pitchFamily="65" charset="-120"/>
                <a:ea typeface="DFKai-SB" panose="03000509000000000000" pitchFamily="65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431323" y="3441007"/>
            <a:ext cx="3319975" cy="0"/>
          </a:xfrm>
          <a:prstGeom prst="line">
            <a:avLst/>
          </a:prstGeom>
          <a:ln w="19050">
            <a:solidFill>
              <a:srgbClr val="2A5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90" y="1631333"/>
            <a:ext cx="1476220" cy="14805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1488" y="365125"/>
            <a:ext cx="10352312" cy="1325563"/>
          </a:xfrm>
        </p:spPr>
        <p:txBody>
          <a:bodyPr/>
          <a:lstStyle>
            <a:lvl1pPr>
              <a:defRPr>
                <a:solidFill>
                  <a:srgbClr val="2A5989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n"/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800100" indent="-34290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2pPr>
            <a:lvl3pPr marL="1257300" indent="-34290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3pPr>
            <a:lvl4pPr marL="1657350" indent="-28575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4pPr>
            <a:lvl5pPr marL="2114550" indent="-28575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38201" y="478972"/>
            <a:ext cx="163286" cy="972457"/>
          </a:xfrm>
          <a:prstGeom prst="rect">
            <a:avLst/>
          </a:prstGeom>
          <a:solidFill>
            <a:srgbClr val="2A5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1486" y="1709738"/>
            <a:ext cx="10345964" cy="2852737"/>
          </a:xfrm>
        </p:spPr>
        <p:txBody>
          <a:bodyPr anchor="b"/>
          <a:lstStyle>
            <a:lvl1pPr>
              <a:defRPr sz="6000">
                <a:solidFill>
                  <a:srgbClr val="1E4B74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38200" y="3487965"/>
            <a:ext cx="163286" cy="972457"/>
          </a:xfrm>
          <a:prstGeom prst="rect">
            <a:avLst/>
          </a:prstGeom>
          <a:solidFill>
            <a:srgbClr val="2A5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8B0DF-9E95-4FF5-9934-3B6869D759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01765-28EA-41EE-8360-4DCDA7AD8B0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4989" y="3642943"/>
            <a:ext cx="9144000" cy="1811411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Blind Super-Resolution With Iterative Kernel Correction</a:t>
            </a:r>
            <a:br>
              <a:rPr lang="en-US" altLang="zh-CN" sz="3200" dirty="0"/>
            </a:br>
            <a:r>
              <a:rPr lang="zh-CN" altLang="en-US" sz="3200" dirty="0"/>
              <a:t>基于迭代模糊核校正的盲超分辨方法</a:t>
            </a:r>
            <a:br>
              <a:rPr lang="en-US" altLang="zh-CN" sz="3200" dirty="0"/>
            </a:br>
            <a:endParaRPr lang="zh-CN" altLang="en-US" sz="3200" dirty="0"/>
          </a:p>
        </p:txBody>
      </p:sp>
      <p:sp>
        <p:nvSpPr>
          <p:cNvPr id="3" name="副标题 2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超分辨模型</a:t>
            </a:r>
            <a:r>
              <a:rPr lang="en-US" altLang="zh-CN">
                <a:sym typeface="+mn-ea"/>
              </a:rPr>
              <a:t>F(SRMD)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110" y="2127885"/>
            <a:ext cx="11926570" cy="2633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超分辨模型</a:t>
            </a:r>
            <a:r>
              <a:rPr lang="en-US" altLang="zh-CN">
                <a:sym typeface="+mn-ea"/>
              </a:rPr>
              <a:t>F(</a:t>
            </a:r>
            <a:r>
              <a:rPr lang="en-US" altLang="zh-CN"/>
              <a:t>SFTMD)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rcRect b="46885"/>
          <a:stretch>
            <a:fillRect/>
          </a:stretch>
        </p:blipFill>
        <p:spPr>
          <a:xfrm>
            <a:off x="152400" y="3065145"/>
            <a:ext cx="11886565" cy="32416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54" y="1865580"/>
            <a:ext cx="2612708" cy="441196"/>
          </a:xfrm>
          <a:prstGeom prst="rect">
            <a:avLst/>
          </a:prstGeom>
        </p:spPr>
      </p:pic>
      <p:sp>
        <p:nvSpPr>
          <p:cNvPr id="14" name="箭头: 上 13"/>
          <p:cNvSpPr/>
          <p:nvPr/>
        </p:nvSpPr>
        <p:spPr>
          <a:xfrm>
            <a:off x="4101737" y="2364921"/>
            <a:ext cx="346166" cy="4898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310115" y="158051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仿射层</a:t>
            </a:r>
            <a:endParaRPr lang="zh-CN" altLang="en-US" sz="14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6342017" y="1798411"/>
            <a:ext cx="5354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模糊核特征图</a:t>
            </a:r>
            <a:r>
              <a:rPr lang="en-US" altLang="zh-CN" sz="1400" b="1" dirty="0"/>
              <a:t>H</a:t>
            </a:r>
            <a:r>
              <a:rPr lang="zh-CN" altLang="en-US" sz="1400" b="1" dirty="0"/>
              <a:t>与图像本身无关，将图像与模糊核一起做卷积会干扰特征提取，故将</a:t>
            </a:r>
            <a:r>
              <a:rPr lang="en-US" altLang="zh-CN" sz="1400" b="1" dirty="0"/>
              <a:t>H</a:t>
            </a:r>
            <a:r>
              <a:rPr lang="zh-CN" altLang="en-US" sz="1400" b="1" dirty="0"/>
              <a:t>的影响建模为仿射变换。</a:t>
            </a:r>
            <a:endParaRPr lang="zh-CN" altLang="en-US" sz="14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预测器P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50820" y="1370330"/>
            <a:ext cx="6335395" cy="50272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校正器</a:t>
            </a:r>
            <a:r>
              <a:rPr lang="en-US" altLang="zh-CN"/>
              <a:t>C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1395" y="1994535"/>
            <a:ext cx="10560685" cy="4314190"/>
          </a:xfrm>
          <a:prstGeom prst="rect">
            <a:avLst/>
          </a:prstGeom>
        </p:spPr>
      </p:pic>
      <p:pic>
        <p:nvPicPr>
          <p:cNvPr id="13" name="图片 3"/>
          <p:cNvPicPr>
            <a:picLocks noChangeAspect="1"/>
          </p:cNvPicPr>
          <p:nvPr/>
        </p:nvPicPr>
        <p:blipFill>
          <a:blip r:embed="rId2"/>
          <a:srcRect r="15250"/>
          <a:stretch>
            <a:fillRect/>
          </a:stretch>
        </p:blipFill>
        <p:spPr>
          <a:xfrm>
            <a:off x="3392805" y="485140"/>
            <a:ext cx="8504555" cy="139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:</a:t>
            </a:r>
            <a:r>
              <a:rPr lang="zh-CN" altLang="en-US" dirty="0"/>
              <a:t>数据集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77545" y="1591310"/>
            <a:ext cx="523049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数据集</a:t>
            </a:r>
            <a:r>
              <a:rPr lang="en-US" altLang="zh-CN" dirty="0" err="1"/>
              <a:t>groundtruth</a:t>
            </a:r>
            <a:r>
              <a:rPr lang="zh-CN" altLang="en-US" dirty="0"/>
              <a:t>：来自</a:t>
            </a:r>
            <a:r>
              <a:rPr lang="en-US" altLang="zh-CN" dirty="0"/>
              <a:t>DIV2K</a:t>
            </a:r>
            <a:r>
              <a:rPr lang="zh-CN" altLang="en-US" dirty="0"/>
              <a:t>和</a:t>
            </a:r>
            <a:r>
              <a:rPr lang="en-US" altLang="zh-CN" dirty="0"/>
              <a:t>Flickr2K</a:t>
            </a:r>
            <a:r>
              <a:rPr lang="zh-CN" altLang="en-US" dirty="0"/>
              <a:t>数据集的</a:t>
            </a:r>
            <a:r>
              <a:rPr lang="en-US" altLang="zh-CN" dirty="0"/>
              <a:t>3450</a:t>
            </a:r>
            <a:r>
              <a:rPr lang="zh-CN" altLang="en-US" dirty="0"/>
              <a:t>张</a:t>
            </a:r>
            <a:r>
              <a:rPr lang="en-US" altLang="zh-CN" dirty="0"/>
              <a:t>HR</a:t>
            </a:r>
            <a:r>
              <a:rPr lang="zh-CN" altLang="en-US" dirty="0"/>
              <a:t>图片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数据集输入：</a:t>
            </a:r>
            <a:r>
              <a:rPr lang="en-US" altLang="zh-CN" dirty="0"/>
              <a:t> LR</a:t>
            </a:r>
            <a:r>
              <a:rPr lang="zh-CN" altLang="en-US" dirty="0"/>
              <a:t>图片由</a:t>
            </a:r>
            <a:r>
              <a:rPr lang="en-US" altLang="zh-CN" dirty="0"/>
              <a:t>HR</a:t>
            </a:r>
            <a:r>
              <a:rPr lang="zh-CN" altLang="en-US" dirty="0"/>
              <a:t>图片通过不同参数的各向同性高斯模糊核生成（对于SR factor 2,3和4，</a:t>
            </a:r>
            <a:r>
              <a:rPr lang="zh-CN" altLang="en-US" dirty="0">
                <a:sym typeface="+mn-ea"/>
              </a:rPr>
              <a:t>σ</a:t>
            </a:r>
            <a:r>
              <a:rPr lang="zh-CN" altLang="en-US" dirty="0"/>
              <a:t>范围分别设置为[0.2,2.0]，[0.2,3.0]和[0.2,4.0]，在上述范围内进行均匀采样，模糊核大小固定为21×21），即训练集中每张</a:t>
            </a:r>
            <a:r>
              <a:rPr lang="en-US" altLang="zh-CN" dirty="0"/>
              <a:t>LR</a:t>
            </a:r>
            <a:r>
              <a:rPr lang="zh-CN" altLang="en-US" dirty="0"/>
              <a:t>图像对应的</a:t>
            </a:r>
            <a:r>
              <a:rPr lang="en-US" altLang="zh-CN" dirty="0"/>
              <a:t>HR</a:t>
            </a:r>
            <a:r>
              <a:rPr lang="zh-CN" altLang="en-US" dirty="0"/>
              <a:t>图像和模糊核是已知的。训练数据集以随机的水平翻转和90度旋转来扩充。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训练时，先使用人造的数据集单独训练超分辨网络</a:t>
            </a:r>
            <a:r>
              <a:rPr lang="en-US" altLang="zh-CN" dirty="0"/>
              <a:t>SFTMD</a:t>
            </a:r>
            <a:r>
              <a:rPr lang="zh-CN" altLang="en-US" dirty="0"/>
              <a:t>，目标函数是均方误差</a:t>
            </a:r>
            <a:r>
              <a:rPr lang="en-US" altLang="zh-CN" dirty="0"/>
              <a:t>MSE</a:t>
            </a:r>
            <a:r>
              <a:rPr lang="zh-CN" altLang="en-US" dirty="0"/>
              <a:t>；训练好</a:t>
            </a:r>
            <a:r>
              <a:rPr lang="en-US" altLang="zh-CN" dirty="0"/>
              <a:t>SFTMD</a:t>
            </a:r>
            <a:r>
              <a:rPr lang="zh-CN" altLang="en-US" dirty="0"/>
              <a:t>网络后，再交替训练预测器</a:t>
            </a:r>
            <a:r>
              <a:rPr lang="en-US" altLang="zh-CN" dirty="0"/>
              <a:t>P</a:t>
            </a:r>
            <a:r>
              <a:rPr lang="zh-CN" altLang="en-US" dirty="0"/>
              <a:t>和校正器</a:t>
            </a:r>
            <a:r>
              <a:rPr lang="en-US" altLang="zh-CN" dirty="0"/>
              <a:t>C</a:t>
            </a:r>
            <a:r>
              <a:rPr lang="zh-CN" altLang="en-US" dirty="0"/>
              <a:t>，此时</a:t>
            </a:r>
            <a:r>
              <a:rPr lang="en-US" altLang="zh-CN" dirty="0"/>
              <a:t>SFTMD</a:t>
            </a:r>
            <a:r>
              <a:rPr lang="zh-CN" altLang="en-US" dirty="0"/>
              <a:t>的参数固定。使用固定的迭代次数t = 7。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8850" y="1812471"/>
            <a:ext cx="5314950" cy="657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0" y="3248705"/>
            <a:ext cx="5505450" cy="752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38850" y="1345474"/>
            <a:ext cx="258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预测器</a:t>
            </a:r>
            <a:r>
              <a:rPr lang="en-US" altLang="zh-CN" b="1" dirty="0"/>
              <a:t>P</a:t>
            </a:r>
            <a:r>
              <a:rPr lang="zh-CN" altLang="en-US" b="1" dirty="0"/>
              <a:t>的更新参数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038850" y="2784565"/>
            <a:ext cx="258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修正器</a:t>
            </a:r>
            <a:r>
              <a:rPr lang="en-US" altLang="zh-CN" b="1" dirty="0"/>
              <a:t>C</a:t>
            </a:r>
            <a:r>
              <a:rPr lang="zh-CN" altLang="en-US" b="1" dirty="0"/>
              <a:t>的更新参数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实验：</a:t>
            </a:r>
            <a:r>
              <a:rPr lang="en-US" altLang="zh-CN"/>
              <a:t>SFTMD</a:t>
            </a:r>
            <a:r>
              <a:rPr lang="zh-CN" altLang="en-US"/>
              <a:t>的有效性验证</a:t>
            </a:r>
            <a:endParaRPr lang="zh-CN" altLang="en-US"/>
          </a:p>
        </p:txBody>
      </p:sp>
      <p:pic>
        <p:nvPicPr>
          <p:cNvPr id="16" name="图片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525" y="1962785"/>
            <a:ext cx="11762740" cy="4112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实验：迭代的有效性验证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0465" y="1328420"/>
            <a:ext cx="9765030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实验：在人造图像上的结果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035" y="1419225"/>
            <a:ext cx="11885930" cy="50025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实验：在人造图像上的结果</a:t>
            </a:r>
            <a:endParaRPr lang="zh-CN" altLang="en-US"/>
          </a:p>
        </p:txBody>
      </p:sp>
      <p:pic>
        <p:nvPicPr>
          <p:cNvPr id="4" name="图片 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9110" y="1177290"/>
            <a:ext cx="6869430" cy="5375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实验：在人造图像上的结果比较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770" y="1957070"/>
            <a:ext cx="11670030" cy="32600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1487" y="365125"/>
            <a:ext cx="11009809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盲超分辨问题（</a:t>
            </a:r>
            <a:r>
              <a:rPr lang="en-US" altLang="zh-CN" dirty="0"/>
              <a:t>Blind </a:t>
            </a:r>
            <a:r>
              <a:rPr lang="zh-CN" altLang="en-US" dirty="0"/>
              <a:t>Super</a:t>
            </a:r>
            <a:r>
              <a:rPr lang="en-US" altLang="zh-CN" dirty="0"/>
              <a:t>-</a:t>
            </a:r>
            <a:r>
              <a:rPr lang="zh-CN" altLang="en-US" dirty="0"/>
              <a:t>Resolution）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91611" y="5230813"/>
            <a:ext cx="11868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LR</a:t>
            </a:r>
            <a:r>
              <a:rPr lang="zh-CN" altLang="en-US" sz="2000" dirty="0"/>
              <a:t>图片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3966306" y="5230813"/>
            <a:ext cx="1150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HR</a:t>
            </a:r>
            <a:r>
              <a:rPr lang="zh-CN" altLang="en-US" sz="2000" dirty="0"/>
              <a:t>图片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700501" y="1690688"/>
            <a:ext cx="4173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超分辨问题研究旨在用低分辨图片恢复其对应的高分辨图片</a:t>
            </a:r>
            <a:endParaRPr lang="zh-CN" altLang="en-US" sz="2000" dirty="0"/>
          </a:p>
        </p:txBody>
      </p:sp>
      <p:sp>
        <p:nvSpPr>
          <p:cNvPr id="10" name="箭头: 右 9"/>
          <p:cNvSpPr/>
          <p:nvPr/>
        </p:nvSpPr>
        <p:spPr>
          <a:xfrm>
            <a:off x="2291801" y="3515343"/>
            <a:ext cx="658135" cy="425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8475" y="2300605"/>
            <a:ext cx="4812030" cy="10547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748209" y="1593737"/>
            <a:ext cx="47933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超分辨的反过程是由高分辨图片得到低分辨图片，这一过程一般被抽象为：</a:t>
            </a:r>
            <a:endParaRPr lang="zh-CN" altLang="en-US" sz="2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798374" y="3480464"/>
            <a:ext cx="469312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I</a:t>
            </a:r>
            <a:r>
              <a:rPr lang="en-US" altLang="zh-CN" sz="2000" baseline="30000" dirty="0"/>
              <a:t>LR</a:t>
            </a:r>
            <a:r>
              <a:rPr lang="zh-CN" altLang="en-US" sz="2000" dirty="0"/>
              <a:t>：低分辨图像</a:t>
            </a:r>
            <a:endParaRPr lang="zh-CN" altLang="en-US" sz="2000" dirty="0"/>
          </a:p>
          <a:p>
            <a:pPr algn="l"/>
            <a:r>
              <a:rPr lang="en-US" altLang="zh-CN" sz="2000" dirty="0"/>
              <a:t>I</a:t>
            </a:r>
            <a:r>
              <a:rPr lang="en-US" altLang="zh-CN" sz="2000" baseline="30000" dirty="0"/>
              <a:t>HR</a:t>
            </a:r>
            <a:r>
              <a:rPr lang="zh-CN" altLang="en-US" sz="2000" dirty="0"/>
              <a:t>：高分辨图像。</a:t>
            </a:r>
            <a:endParaRPr lang="zh-CN" altLang="en-US" sz="2000" dirty="0"/>
          </a:p>
          <a:p>
            <a:pPr algn="l"/>
            <a:r>
              <a:rPr lang="en-US" altLang="zh-CN" sz="2000" dirty="0"/>
              <a:t>k</a:t>
            </a:r>
            <a:r>
              <a:rPr lang="zh-CN" altLang="en-US" sz="2000" dirty="0"/>
              <a:t>：模糊核</a:t>
            </a:r>
            <a:r>
              <a:rPr lang="en-US" altLang="zh-CN" sz="2000" dirty="0"/>
              <a:t>k</a:t>
            </a:r>
            <a:endParaRPr lang="en-US" altLang="zh-CN" sz="2000" dirty="0"/>
          </a:p>
          <a:p>
            <a:pPr algn="l"/>
            <a:r>
              <a:rPr lang="en-US" altLang="zh-CN" sz="2000" dirty="0"/>
              <a:t>s</a:t>
            </a:r>
            <a:r>
              <a:rPr lang="zh-CN" altLang="en-US" sz="2000" dirty="0"/>
              <a:t>：下采样操作</a:t>
            </a:r>
            <a:endParaRPr lang="zh-CN" altLang="en-US" sz="2000" dirty="0"/>
          </a:p>
          <a:p>
            <a:pPr algn="l"/>
            <a:r>
              <a:rPr lang="en-US" altLang="zh-CN" sz="2000" dirty="0"/>
              <a:t>n</a:t>
            </a:r>
            <a:r>
              <a:rPr lang="zh-CN" altLang="en-US" sz="2000" dirty="0"/>
              <a:t>：加性噪声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71" y="3208338"/>
            <a:ext cx="1369695" cy="1392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516" y="2578418"/>
            <a:ext cx="2628265" cy="26523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90695" y="5851855"/>
            <a:ext cx="10800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超分辨问题又可分为盲超分辨问题和非盲超分辨问题。其中盲超分辨问题中模糊核未知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实验：</a:t>
            </a:r>
            <a:r>
              <a:rPr lang="en-US" altLang="zh-CN" dirty="0"/>
              <a:t>IKC</a:t>
            </a:r>
            <a:r>
              <a:rPr lang="zh-CN" altLang="en-US" dirty="0"/>
              <a:t>对模糊核参数的适应性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1022" y="1773174"/>
            <a:ext cx="9989956" cy="364940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实验：</a:t>
            </a:r>
            <a:r>
              <a:rPr lang="en-US" altLang="zh-CN" dirty="0"/>
              <a:t>IKC</a:t>
            </a:r>
            <a:r>
              <a:rPr lang="zh-CN" altLang="en-US" dirty="0"/>
              <a:t>的泛化能力</a:t>
            </a:r>
            <a:endParaRPr lang="zh-CN" altLang="en-US" dirty="0"/>
          </a:p>
        </p:txBody>
      </p:sp>
      <p:pic>
        <p:nvPicPr>
          <p:cNvPr id="2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0855" y="1539875"/>
            <a:ext cx="8381365" cy="5091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实验：在真实图片上的效果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90" y="2066290"/>
            <a:ext cx="11782425" cy="30340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实验：在真实图片上的效果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7855" y="1348740"/>
            <a:ext cx="8081010" cy="50647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8138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200" dirty="0"/>
              <a:t>本文的工作给超分辨带来的指导和启发可以总结为以下</a:t>
            </a:r>
            <a:r>
              <a:rPr lang="en-US" altLang="zh-CN" sz="2200" dirty="0"/>
              <a:t>4</a:t>
            </a:r>
            <a:r>
              <a:rPr lang="zh-CN" altLang="en-US" sz="2200" dirty="0"/>
              <a:t>点：</a:t>
            </a:r>
            <a:endParaRPr lang="zh-CN" altLang="en-US" sz="2200" dirty="0"/>
          </a:p>
          <a:p>
            <a:endParaRPr lang="en-US" altLang="zh-CN" sz="2200" dirty="0"/>
          </a:p>
          <a:p>
            <a:r>
              <a:rPr lang="zh-CN" altLang="en-US" sz="2200" dirty="0"/>
              <a:t>迭代校正精准预测模糊核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dirty="0"/>
              <a:t>在超分辨过程中使用</a:t>
            </a:r>
            <a:r>
              <a:rPr lang="en-US" altLang="zh-CN" sz="2200" dirty="0"/>
              <a:t>SFT(</a:t>
            </a:r>
            <a:r>
              <a:rPr lang="zh-CN" altLang="en-US" sz="2200" dirty="0"/>
              <a:t>仿射变换</a:t>
            </a:r>
            <a:r>
              <a:rPr lang="en-US" altLang="zh-CN" sz="2200" dirty="0"/>
              <a:t>)</a:t>
            </a:r>
            <a:r>
              <a:rPr lang="zh-CN" altLang="en-US" sz="2200" dirty="0"/>
              <a:t>有效利用模糊核信息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dirty="0"/>
              <a:t>在网络中间层插入模糊核信息提高对模糊核信息利用效率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谢谢，敬请批评指正！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动机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1395" y="2410460"/>
            <a:ext cx="6236970" cy="13423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95" y="1581150"/>
            <a:ext cx="3730625" cy="8293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模糊核不匹配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2025" y="235585"/>
            <a:ext cx="6361430" cy="63874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7240" y="2462349"/>
            <a:ext cx="3774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/>
              <a:t>σ</a:t>
            </a:r>
            <a:r>
              <a:rPr lang="en-US" altLang="zh-CN" dirty="0"/>
              <a:t>LR</a:t>
            </a:r>
            <a:r>
              <a:rPr lang="zh-CN" altLang="en-US" dirty="0"/>
              <a:t>为降采样时模糊核的方差</a:t>
            </a:r>
            <a:endParaRPr lang="en-US" altLang="zh-CN" dirty="0"/>
          </a:p>
          <a:p>
            <a:endParaRPr lang="en-US" altLang="zh-CN" dirty="0"/>
          </a:p>
          <a:p>
            <a:r>
              <a:rPr lang="el-GR" altLang="zh-CN" dirty="0"/>
              <a:t>σ</a:t>
            </a:r>
            <a:r>
              <a:rPr lang="en-US" altLang="zh-CN" dirty="0"/>
              <a:t>SR</a:t>
            </a:r>
            <a:r>
              <a:rPr lang="zh-CN" altLang="en-US" dirty="0"/>
              <a:t>为超分过程中卷积核的方法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动机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1395" y="2410460"/>
            <a:ext cx="6831965" cy="1470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95" y="1581150"/>
            <a:ext cx="3730625" cy="8293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95" y="3792220"/>
            <a:ext cx="7709535" cy="13785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1488" y="365125"/>
            <a:ext cx="10352312" cy="13255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迭代求模糊核</a:t>
            </a:r>
            <a:r>
              <a:rPr lang="en-US" altLang="zh-CN" sz="2800" dirty="0">
                <a:sym typeface="+mn-ea"/>
              </a:rPr>
              <a:t>IKC(Iterative Kernel Correction)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2575560" y="5712460"/>
            <a:ext cx="72047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IKC</a:t>
            </a:r>
            <a:r>
              <a:rPr lang="zh-CN" altLang="en-US" dirty="0"/>
              <a:t>用超分辨的中间结果校正模糊核</a:t>
            </a:r>
            <a:r>
              <a:rPr lang="en-US" altLang="zh-CN" dirty="0"/>
              <a:t>k</a:t>
            </a:r>
            <a:r>
              <a:rPr lang="zh-CN" altLang="en-US" dirty="0"/>
              <a:t>，并重复多次直至收敛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305" y="1691005"/>
            <a:ext cx="10614025" cy="39014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1488" y="365125"/>
            <a:ext cx="10352312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IKC</a:t>
            </a:r>
            <a:r>
              <a:rPr lang="zh-CN" altLang="en-US" dirty="0"/>
              <a:t>模型的提出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9390" y="1405255"/>
            <a:ext cx="5308600" cy="7645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70610" y="2461260"/>
            <a:ext cx="6964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将模糊核变换成与输入图像大小相同的特征图，方便在</a:t>
            </a:r>
            <a:r>
              <a:rPr lang="en-US" altLang="zh-CN" dirty="0"/>
              <a:t>CNN</a:t>
            </a:r>
            <a:r>
              <a:rPr lang="zh-CN" altLang="en-US" dirty="0"/>
              <a:t>中使用</a:t>
            </a:r>
            <a:endParaRPr lang="zh-CN" altLang="en-US" dirty="0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70" y="2829560"/>
            <a:ext cx="5755640" cy="32943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1488" y="365125"/>
            <a:ext cx="10352312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IKC</a:t>
            </a:r>
            <a:r>
              <a:rPr lang="zh-CN" altLang="en-US" dirty="0"/>
              <a:t>总体框架</a:t>
            </a:r>
            <a:endParaRPr lang="zh-CN" altLang="en-US" dirty="0"/>
          </a:p>
        </p:txBody>
      </p:sp>
      <p:sp>
        <p:nvSpPr>
          <p:cNvPr id="8" name="矩形: 圆角 7"/>
          <p:cNvSpPr/>
          <p:nvPr/>
        </p:nvSpPr>
        <p:spPr>
          <a:xfrm>
            <a:off x="6977363" y="1086068"/>
            <a:ext cx="960854" cy="4480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8129905" y="4943475"/>
            <a:ext cx="1718945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7708900" y="2937510"/>
            <a:ext cx="1199515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854962" y="516752"/>
            <a:ext cx="1762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低分辨图片</a:t>
            </a:r>
            <a:r>
              <a:rPr lang="en-US" altLang="zh-CN" sz="1400" dirty="0"/>
              <a:t>I</a:t>
            </a:r>
            <a:r>
              <a:rPr lang="en-US" altLang="zh-CN" sz="1400" baseline="30000" dirty="0"/>
              <a:t>LR</a:t>
            </a:r>
            <a:endParaRPr lang="en-US" altLang="zh-CN" sz="1400" baseline="30000" dirty="0"/>
          </a:p>
        </p:txBody>
      </p:sp>
      <p:sp>
        <p:nvSpPr>
          <p:cNvPr id="12" name="箭头: 下 11"/>
          <p:cNvSpPr/>
          <p:nvPr/>
        </p:nvSpPr>
        <p:spPr>
          <a:xfrm>
            <a:off x="7335053" y="886871"/>
            <a:ext cx="156754" cy="1304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/>
          <p:cNvSpPr/>
          <p:nvPr/>
        </p:nvSpPr>
        <p:spPr>
          <a:xfrm rot="16200000">
            <a:off x="8026770" y="1168222"/>
            <a:ext cx="156754" cy="1304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211777" y="2324196"/>
            <a:ext cx="148263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模糊核</a:t>
            </a:r>
            <a:r>
              <a:rPr lang="en-US" altLang="zh-CN" dirty="0"/>
              <a:t>h</a:t>
            </a:r>
            <a:r>
              <a:rPr lang="en-US" altLang="zh-CN" baseline="-25000" dirty="0"/>
              <a:t>i-1</a:t>
            </a:r>
            <a:endParaRPr lang="en-US" altLang="zh-CN" baseline="-25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050163" y="1157875"/>
            <a:ext cx="901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预测器</a:t>
            </a:r>
            <a:r>
              <a:rPr lang="en-US" altLang="zh-CN" sz="1400" b="1" dirty="0"/>
              <a:t>P</a:t>
            </a:r>
            <a:endParaRPr lang="zh-CN" altLang="en-US" sz="14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6269461" y="2324196"/>
            <a:ext cx="1715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超分辨图片</a:t>
            </a:r>
            <a:r>
              <a:rPr lang="en-US" altLang="zh-CN" dirty="0"/>
              <a:t>I</a:t>
            </a:r>
            <a:r>
              <a:rPr lang="en-US" altLang="zh-CN" baseline="-25000" dirty="0"/>
              <a:t>i-1</a:t>
            </a:r>
            <a:r>
              <a:rPr lang="en-US" altLang="zh-CN" baseline="30000" dirty="0"/>
              <a:t>SR</a:t>
            </a:r>
            <a:endParaRPr lang="en-US" altLang="zh-CN" baseline="30000" dirty="0"/>
          </a:p>
        </p:txBody>
      </p:sp>
      <p:sp>
        <p:nvSpPr>
          <p:cNvPr id="17" name="箭头: 下 16"/>
          <p:cNvSpPr/>
          <p:nvPr/>
        </p:nvSpPr>
        <p:spPr>
          <a:xfrm rot="20235809">
            <a:off x="7744466" y="2760126"/>
            <a:ext cx="156754" cy="1304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/>
          <p:cNvSpPr/>
          <p:nvPr/>
        </p:nvSpPr>
        <p:spPr>
          <a:xfrm rot="1652624">
            <a:off x="8730172" y="2778586"/>
            <a:ext cx="156754" cy="1304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688580" y="3096260"/>
            <a:ext cx="1240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ym typeface="+mn-ea"/>
              </a:rPr>
              <a:t>校正器</a:t>
            </a:r>
            <a:r>
              <a:rPr lang="en-US" altLang="zh-CN" b="1" dirty="0">
                <a:sym typeface="+mn-ea"/>
              </a:rPr>
              <a:t>C</a:t>
            </a:r>
            <a:endParaRPr lang="zh-CN" altLang="en-US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9735820" y="4318000"/>
            <a:ext cx="1856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低分辨图片</a:t>
            </a:r>
            <a:r>
              <a:rPr lang="en-US" altLang="zh-CN" dirty="0">
                <a:sym typeface="+mn-ea"/>
              </a:rPr>
              <a:t>I</a:t>
            </a:r>
            <a:r>
              <a:rPr lang="en-US" altLang="zh-CN" baseline="30000" dirty="0">
                <a:sym typeface="+mn-ea"/>
              </a:rPr>
              <a:t>LR</a:t>
            </a:r>
            <a:endParaRPr lang="en-US" altLang="zh-CN" baseline="30000" dirty="0"/>
          </a:p>
          <a:p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663180" y="4282440"/>
            <a:ext cx="1751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校正模糊核</a:t>
            </a:r>
            <a:r>
              <a:rPr lang="en-US" altLang="zh-CN" dirty="0"/>
              <a:t>h</a:t>
            </a:r>
            <a:r>
              <a:rPr lang="en-US" altLang="zh-CN" baseline="-25000" dirty="0"/>
              <a:t>i</a:t>
            </a:r>
            <a:endParaRPr lang="en-US" altLang="zh-CN" baseline="-25000" dirty="0"/>
          </a:p>
        </p:txBody>
      </p:sp>
      <p:sp>
        <p:nvSpPr>
          <p:cNvPr id="23" name="箭头: 下 22"/>
          <p:cNvSpPr/>
          <p:nvPr/>
        </p:nvSpPr>
        <p:spPr>
          <a:xfrm rot="20235809">
            <a:off x="8732334" y="4677115"/>
            <a:ext cx="156754" cy="1304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下 23"/>
          <p:cNvSpPr/>
          <p:nvPr/>
        </p:nvSpPr>
        <p:spPr>
          <a:xfrm rot="1652624">
            <a:off x="9757182" y="4680740"/>
            <a:ext cx="156754" cy="1304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8227695" y="5102225"/>
            <a:ext cx="1523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ym typeface="+mn-ea"/>
              </a:rPr>
              <a:t>超分辨模型</a:t>
            </a:r>
            <a:r>
              <a:rPr lang="en-US" altLang="zh-CN" b="1" dirty="0">
                <a:sym typeface="+mn-ea"/>
              </a:rPr>
              <a:t>F</a:t>
            </a:r>
            <a:endParaRPr lang="zh-CN" altLang="en-US" b="1" dirty="0"/>
          </a:p>
        </p:txBody>
      </p:sp>
      <p:sp>
        <p:nvSpPr>
          <p:cNvPr id="27" name="箭头: 下 26"/>
          <p:cNvSpPr/>
          <p:nvPr/>
        </p:nvSpPr>
        <p:spPr>
          <a:xfrm>
            <a:off x="9296228" y="5794004"/>
            <a:ext cx="156754" cy="1304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2110" y="748752"/>
            <a:ext cx="1292321" cy="287183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225" y="5057123"/>
            <a:ext cx="1985379" cy="459304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675" y="3623310"/>
            <a:ext cx="1797685" cy="358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45" y="1691005"/>
            <a:ext cx="6049010" cy="4384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410" y="773518"/>
            <a:ext cx="1417829" cy="24330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3675" y="3115310"/>
            <a:ext cx="2343150" cy="349250"/>
          </a:xfrm>
          <a:prstGeom prst="rect">
            <a:avLst/>
          </a:prstGeom>
        </p:spPr>
      </p:pic>
      <p:sp>
        <p:nvSpPr>
          <p:cNvPr id="29" name="箭头: 下 19"/>
          <p:cNvSpPr/>
          <p:nvPr/>
        </p:nvSpPr>
        <p:spPr>
          <a:xfrm>
            <a:off x="8211820" y="3733800"/>
            <a:ext cx="194310" cy="4381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384011" y="6075141"/>
            <a:ext cx="1715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超分辨图片</a:t>
            </a:r>
            <a:r>
              <a:rPr lang="en-US" altLang="zh-CN" dirty="0"/>
              <a:t>I</a:t>
            </a:r>
            <a:r>
              <a:rPr lang="en-US" altLang="zh-CN" baseline="-25000" dirty="0"/>
              <a:t>i</a:t>
            </a:r>
            <a:r>
              <a:rPr lang="en-US" altLang="zh-CN" baseline="30000" dirty="0"/>
              <a:t>SR</a:t>
            </a:r>
            <a:endParaRPr lang="en-US" altLang="zh-CN" baseline="30000" dirty="0"/>
          </a:p>
        </p:txBody>
      </p:sp>
      <p:cxnSp>
        <p:nvCxnSpPr>
          <p:cNvPr id="31" name="肘形连接符 30"/>
          <p:cNvCxnSpPr>
            <a:stCxn id="30" idx="1"/>
          </p:cNvCxnSpPr>
          <p:nvPr/>
        </p:nvCxnSpPr>
        <p:spPr>
          <a:xfrm rot="10800000">
            <a:off x="6731635" y="2684145"/>
            <a:ext cx="1651635" cy="357441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8182227" y="1063443"/>
            <a:ext cx="1762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初始模糊核</a:t>
            </a:r>
            <a:r>
              <a:rPr lang="en-US" altLang="zh-CN" sz="1400" dirty="0"/>
              <a:t>h0</a:t>
            </a:r>
            <a:endParaRPr lang="en-US" altLang="zh-CN" sz="1400" baseline="30000" dirty="0"/>
          </a:p>
        </p:txBody>
      </p:sp>
      <p:sp>
        <p:nvSpPr>
          <p:cNvPr id="34" name="文本框 33"/>
          <p:cNvSpPr txBox="1"/>
          <p:nvPr/>
        </p:nvSpPr>
        <p:spPr>
          <a:xfrm>
            <a:off x="8168853" y="1358361"/>
            <a:ext cx="1762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低分辨图片</a:t>
            </a:r>
            <a:r>
              <a:rPr lang="en-US" altLang="zh-CN" sz="1400" dirty="0"/>
              <a:t>I</a:t>
            </a:r>
            <a:r>
              <a:rPr lang="en-US" altLang="zh-CN" sz="1400" baseline="30000" dirty="0"/>
              <a:t>LR</a:t>
            </a:r>
            <a:endParaRPr lang="en-US" altLang="zh-CN" sz="1400" baseline="30000" dirty="0"/>
          </a:p>
        </p:txBody>
      </p:sp>
      <p:sp>
        <p:nvSpPr>
          <p:cNvPr id="35" name="箭头: 下 34"/>
          <p:cNvSpPr/>
          <p:nvPr/>
        </p:nvSpPr>
        <p:spPr>
          <a:xfrm rot="18260806">
            <a:off x="9437718" y="1168222"/>
            <a:ext cx="156754" cy="1304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箭头: 下 35"/>
          <p:cNvSpPr/>
          <p:nvPr/>
        </p:nvSpPr>
        <p:spPr>
          <a:xfrm rot="14262480">
            <a:off x="9438781" y="1398827"/>
            <a:ext cx="156754" cy="1304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: 圆角 36"/>
          <p:cNvSpPr/>
          <p:nvPr/>
        </p:nvSpPr>
        <p:spPr>
          <a:xfrm>
            <a:off x="9764809" y="1099646"/>
            <a:ext cx="1143120" cy="4501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8" name="文本框 37"/>
          <p:cNvSpPr txBox="1"/>
          <p:nvPr/>
        </p:nvSpPr>
        <p:spPr>
          <a:xfrm>
            <a:off x="9758922" y="1167547"/>
            <a:ext cx="1366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ym typeface="+mn-ea"/>
              </a:rPr>
              <a:t>超分辨模型</a:t>
            </a:r>
            <a:r>
              <a:rPr lang="en-US" altLang="zh-CN" sz="1400" b="1" dirty="0">
                <a:sym typeface="+mn-ea"/>
              </a:rPr>
              <a:t>F</a:t>
            </a:r>
            <a:endParaRPr lang="zh-CN" altLang="en-US" sz="1400" b="1" dirty="0"/>
          </a:p>
        </p:txBody>
      </p:sp>
      <p:sp>
        <p:nvSpPr>
          <p:cNvPr id="5" name="矩形 4"/>
          <p:cNvSpPr/>
          <p:nvPr/>
        </p:nvSpPr>
        <p:spPr>
          <a:xfrm>
            <a:off x="9756910" y="1778250"/>
            <a:ext cx="20664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超分辨图片</a:t>
            </a:r>
            <a:r>
              <a:rPr lang="en-US" altLang="zh-CN" sz="1400" dirty="0"/>
              <a:t>I</a:t>
            </a:r>
            <a:r>
              <a:rPr lang="en-US" altLang="zh-CN" sz="1400" baseline="-25000" dirty="0"/>
              <a:t>0</a:t>
            </a:r>
            <a:r>
              <a:rPr lang="en-US" altLang="zh-CN" sz="1400" baseline="30000" dirty="0"/>
              <a:t>SR</a:t>
            </a:r>
            <a:endParaRPr lang="zh-CN" altLang="en-US" sz="1400" dirty="0"/>
          </a:p>
        </p:txBody>
      </p:sp>
      <p:sp>
        <p:nvSpPr>
          <p:cNvPr id="41" name="箭头: 下 40"/>
          <p:cNvSpPr/>
          <p:nvPr/>
        </p:nvSpPr>
        <p:spPr>
          <a:xfrm>
            <a:off x="10257992" y="1621643"/>
            <a:ext cx="156754" cy="1304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228624" y="214075"/>
            <a:ext cx="145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(a)</a:t>
            </a:r>
            <a:r>
              <a:rPr lang="zh-CN" altLang="en-US" sz="1600" b="1" dirty="0"/>
              <a:t> 初始迭代</a:t>
            </a:r>
            <a:endParaRPr lang="zh-CN" altLang="en-US" sz="1600" b="1" dirty="0"/>
          </a:p>
        </p:txBody>
      </p:sp>
      <p:sp>
        <p:nvSpPr>
          <p:cNvPr id="43" name="文本框 42"/>
          <p:cNvSpPr txBox="1"/>
          <p:nvPr/>
        </p:nvSpPr>
        <p:spPr>
          <a:xfrm>
            <a:off x="6265383" y="1745027"/>
            <a:ext cx="145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(b)</a:t>
            </a:r>
            <a:r>
              <a:rPr lang="zh-CN" altLang="en-US" sz="1600" b="1" dirty="0"/>
              <a:t> 第</a:t>
            </a:r>
            <a:r>
              <a:rPr lang="en-US" altLang="zh-CN" sz="1600" b="1" dirty="0" err="1"/>
              <a:t>i</a:t>
            </a:r>
            <a:r>
              <a:rPr lang="zh-CN" altLang="en-US" sz="1600" b="1" dirty="0"/>
              <a:t>次迭代</a:t>
            </a:r>
            <a:endParaRPr lang="zh-CN" altLang="en-US" sz="16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IKC</a:t>
            </a:r>
            <a:r>
              <a:rPr lang="zh-CN" altLang="en-US" dirty="0">
                <a:sym typeface="+mn-ea"/>
              </a:rPr>
              <a:t>总体框架</a:t>
            </a:r>
            <a:endParaRPr lang="zh-CN" altLang="en-US"/>
          </a:p>
        </p:txBody>
      </p:sp>
      <p:pic>
        <p:nvPicPr>
          <p:cNvPr id="11" name="图片 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4625" y="1691005"/>
            <a:ext cx="11842115" cy="50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1149</Words>
  <Application>WPS 演示</Application>
  <PresentationFormat>宽屏</PresentationFormat>
  <Paragraphs>132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</vt:lpstr>
      <vt:lpstr>宋体</vt:lpstr>
      <vt:lpstr>Wingdings</vt:lpstr>
      <vt:lpstr>华文中宋</vt:lpstr>
      <vt:lpstr>DFKai-SB</vt:lpstr>
      <vt:lpstr>Calibri</vt:lpstr>
      <vt:lpstr>MingLiU-ExtB</vt:lpstr>
      <vt:lpstr>微软雅黑</vt:lpstr>
      <vt:lpstr>Arial Unicode MS</vt:lpstr>
      <vt:lpstr>Calibri Light</vt:lpstr>
      <vt:lpstr>Office 主题</vt:lpstr>
      <vt:lpstr>Blind Super-Resolution With Iterative Kernel Correction 基于迭代模糊核校正的盲超分辨方法 </vt:lpstr>
      <vt:lpstr>盲超分辨问题（Blind Super-Resolution）</vt:lpstr>
      <vt:lpstr>动机</vt:lpstr>
      <vt:lpstr>模糊核不匹配</vt:lpstr>
      <vt:lpstr>动机</vt:lpstr>
      <vt:lpstr>迭代求模糊核IKC(Iterative Kernel Correction)</vt:lpstr>
      <vt:lpstr>IKC模型的提出</vt:lpstr>
      <vt:lpstr>IKC总体框架</vt:lpstr>
      <vt:lpstr>IKC总体框架</vt:lpstr>
      <vt:lpstr>超分辨模型F(SRMD)</vt:lpstr>
      <vt:lpstr>超分辨模型F(SFTMD)</vt:lpstr>
      <vt:lpstr>预测器P</vt:lpstr>
      <vt:lpstr>校正器C</vt:lpstr>
      <vt:lpstr>实验:数据集</vt:lpstr>
      <vt:lpstr>实验：SFTMD的有效性验证</vt:lpstr>
      <vt:lpstr>实验：迭代的有效性验证</vt:lpstr>
      <vt:lpstr>实验：在人造图像上的结果</vt:lpstr>
      <vt:lpstr>实验：在人造图像上的结果</vt:lpstr>
      <vt:lpstr>实验：在人造图像上的结果比较</vt:lpstr>
      <vt:lpstr>实验：IKC对模糊核参数的适应性</vt:lpstr>
      <vt:lpstr>实验：IKC的泛化能力</vt:lpstr>
      <vt:lpstr>实验：在真实图片上的效果</vt:lpstr>
      <vt:lpstr>实验：在真实图片上的效果</vt:lpstr>
      <vt:lpstr>总结</vt:lpstr>
      <vt:lpstr>谢谢，敬请批评指正！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Max Wu</dc:creator>
  <cp:lastModifiedBy>LI</cp:lastModifiedBy>
  <cp:revision>48</cp:revision>
  <dcterms:created xsi:type="dcterms:W3CDTF">2015-03-05T15:31:00Z</dcterms:created>
  <dcterms:modified xsi:type="dcterms:W3CDTF">2019-11-08T11:31:47Z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